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8" r:id="rId2"/>
    <p:sldId id="281" r:id="rId3"/>
    <p:sldId id="261" r:id="rId4"/>
    <p:sldId id="262" r:id="rId5"/>
    <p:sldId id="263" r:id="rId6"/>
    <p:sldId id="264" r:id="rId7"/>
    <p:sldId id="265" r:id="rId8"/>
    <p:sldId id="266" r:id="rId9"/>
    <p:sldId id="267" r:id="rId10"/>
    <p:sldId id="268" r:id="rId11"/>
    <p:sldId id="272" r:id="rId12"/>
    <p:sldId id="273" r:id="rId13"/>
    <p:sldId id="274" r:id="rId14"/>
    <p:sldId id="275" r:id="rId15"/>
    <p:sldId id="276" r:id="rId16"/>
    <p:sldId id="277" r:id="rId17"/>
    <p:sldId id="278" r:id="rId18"/>
    <p:sldId id="279"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14AA"/>
    <a:srgbClr val="A784EC"/>
    <a:srgbClr val="AA28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0" d="100"/>
          <a:sy n="70" d="100"/>
        </p:scale>
        <p:origin x="-1386"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98B0227-C1EA-4C77-8740-3F82009AA91A}" type="datetimeFigureOut">
              <a:rPr lang="en-IN" smtClean="0"/>
              <a:t>18-11-2025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544B75-FA3B-4F36-BF2A-B9422C0BAB64}"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98B0227-C1EA-4C77-8740-3F82009AA91A}" type="datetimeFigureOut">
              <a:rPr lang="en-IN" smtClean="0"/>
              <a:t>18-11-2025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544B75-FA3B-4F36-BF2A-B9422C0BAB64}"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98B0227-C1EA-4C77-8740-3F82009AA91A}" type="datetimeFigureOut">
              <a:rPr lang="en-IN" smtClean="0"/>
              <a:t>18-11-2025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544B75-FA3B-4F36-BF2A-B9422C0BAB64}"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98B0227-C1EA-4C77-8740-3F82009AA91A}" type="datetimeFigureOut">
              <a:rPr lang="en-IN" smtClean="0"/>
              <a:t>18-11-2025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544B75-FA3B-4F36-BF2A-B9422C0BAB64}"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98B0227-C1EA-4C77-8740-3F82009AA91A}" type="datetimeFigureOut">
              <a:rPr lang="en-IN" smtClean="0"/>
              <a:t>18-11-2025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544B75-FA3B-4F36-BF2A-B9422C0BAB64}"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98B0227-C1EA-4C77-8740-3F82009AA91A}" type="datetimeFigureOut">
              <a:rPr lang="en-IN" smtClean="0"/>
              <a:t>18-11-2025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D544B75-FA3B-4F36-BF2A-B9422C0BAB64}"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98B0227-C1EA-4C77-8740-3F82009AA91A}" type="datetimeFigureOut">
              <a:rPr lang="en-IN" smtClean="0"/>
              <a:t>18-11-2025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D544B75-FA3B-4F36-BF2A-B9422C0BAB64}"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98B0227-C1EA-4C77-8740-3F82009AA91A}" type="datetimeFigureOut">
              <a:rPr lang="en-IN" smtClean="0"/>
              <a:t>18-11-2025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D544B75-FA3B-4F36-BF2A-B9422C0BAB64}"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8B0227-C1EA-4C77-8740-3F82009AA91A}" type="datetimeFigureOut">
              <a:rPr lang="en-IN" smtClean="0"/>
              <a:t>18-11-2025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D544B75-FA3B-4F36-BF2A-B9422C0BAB64}"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98B0227-C1EA-4C77-8740-3F82009AA91A}" type="datetimeFigureOut">
              <a:rPr lang="en-IN" smtClean="0"/>
              <a:t>18-11-2025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D544B75-FA3B-4F36-BF2A-B9422C0BAB64}" type="slidenum">
              <a:rPr lang="en-IN" smtClean="0"/>
              <a:t>‹#›</a:t>
            </a:fld>
            <a:endParaRPr lang="en-IN"/>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A98B0227-C1EA-4C77-8740-3F82009AA91A}" type="datetimeFigureOut">
              <a:rPr lang="en-IN" smtClean="0"/>
              <a:t>18-11-2025</a:t>
            </a:fld>
            <a:endParaRPr lang="en-IN"/>
          </a:p>
        </p:txBody>
      </p:sp>
      <p:sp>
        <p:nvSpPr>
          <p:cNvPr id="9" name="Slide Number Placeholder 8"/>
          <p:cNvSpPr>
            <a:spLocks noGrp="1"/>
          </p:cNvSpPr>
          <p:nvPr>
            <p:ph type="sldNum" sz="quarter" idx="11"/>
          </p:nvPr>
        </p:nvSpPr>
        <p:spPr/>
        <p:txBody>
          <a:bodyPr/>
          <a:lstStyle/>
          <a:p>
            <a:fld id="{6D544B75-FA3B-4F36-BF2A-B9422C0BAB64}" type="slidenum">
              <a:rPr lang="en-IN" smtClean="0"/>
              <a:t>‹#›</a:t>
            </a:fld>
            <a:endParaRPr lang="en-IN"/>
          </a:p>
        </p:txBody>
      </p:sp>
      <p:sp>
        <p:nvSpPr>
          <p:cNvPr id="10" name="Footer Placeholder 9"/>
          <p:cNvSpPr>
            <a:spLocks noGrp="1"/>
          </p:cNvSpPr>
          <p:nvPr>
            <p:ph type="ftr" sz="quarter" idx="12"/>
          </p:nvPr>
        </p:nvSpPr>
        <p:spPr/>
        <p:txBody>
          <a:bodyPr/>
          <a:lstStyle/>
          <a:p>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6D544B75-FA3B-4F36-BF2A-B9422C0BAB64}" type="slidenum">
              <a:rPr lang="en-IN" smtClean="0"/>
              <a:t>‹#›</a:t>
            </a:fld>
            <a:endParaRPr lang="en-IN"/>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IN"/>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A98B0227-C1EA-4C77-8740-3F82009AA91A}" type="datetimeFigureOut">
              <a:rPr lang="en-IN" smtClean="0"/>
              <a:t>18-11-2025</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anose="020B0604020202020204"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anose="020B0604020202020204"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anose="020B0604020202020204"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anose="020B0604020202020204"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anose="020B0604020202020204"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anose="020B0604020202020204"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anose="020B0604020202020204"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hindustantimes.com/topic/florida"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5" y="4077072"/>
            <a:ext cx="1656184" cy="1143000"/>
          </a:xfrm>
        </p:spPr>
        <p:txBody>
          <a:bodyPr>
            <a:noAutofit/>
          </a:bodyPr>
          <a:lstStyle/>
          <a:p>
            <a:pPr marL="0" indent="0" algn="ctr">
              <a:buNone/>
            </a:pPr>
            <a:r>
              <a:rPr lang="en-US" sz="2000" dirty="0" smtClean="0">
                <a:solidFill>
                  <a:schemeClr val="tx1"/>
                </a:solidFill>
              </a:rPr>
              <a:t>Guided by:</a:t>
            </a:r>
            <a:br>
              <a:rPr lang="en-US" sz="2000" dirty="0" smtClean="0">
                <a:solidFill>
                  <a:schemeClr val="tx1"/>
                </a:solidFill>
              </a:rPr>
            </a:br>
            <a:r>
              <a:rPr lang="en-US" sz="2000" dirty="0" smtClean="0">
                <a:solidFill>
                  <a:schemeClr val="tx1"/>
                </a:solidFill>
              </a:rPr>
              <a:t>Pro. </a:t>
            </a:r>
            <a:r>
              <a:rPr lang="en-US" sz="2000" dirty="0" err="1" smtClean="0">
                <a:solidFill>
                  <a:schemeClr val="tx1"/>
                </a:solidFill>
              </a:rPr>
              <a:t>Moxi</a:t>
            </a:r>
            <a:r>
              <a:rPr lang="en-US" sz="2000" dirty="0" smtClean="0">
                <a:solidFill>
                  <a:schemeClr val="tx1"/>
                </a:solidFill>
              </a:rPr>
              <a:t> Patel </a:t>
            </a:r>
            <a:endParaRPr lang="en-IN" sz="2000" dirty="0">
              <a:solidFill>
                <a:schemeClr val="tx1"/>
              </a:solidFill>
            </a:endParaRP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503" y="332656"/>
            <a:ext cx="6048672" cy="1224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1043608" y="1700808"/>
            <a:ext cx="6696744" cy="1938992"/>
          </a:xfrm>
          <a:prstGeom prst="rect">
            <a:avLst/>
          </a:prstGeom>
          <a:noFill/>
        </p:spPr>
        <p:txBody>
          <a:bodyPr wrap="square" lIns="91440" tIns="45720" rIns="91440" bIns="45720">
            <a:spAutoFit/>
          </a:bodyPr>
          <a:lstStyle/>
          <a:p>
            <a:pPr algn="ctr"/>
            <a:r>
              <a:rPr lang="en-US" sz="4000" b="1" cap="none" spc="300" dirty="0">
                <a:ln w="11430" cmpd="sng">
                  <a:solidFill>
                    <a:schemeClr val="bg2">
                      <a:lumMod val="75000"/>
                    </a:schemeClr>
                  </a:solidFill>
                  <a:prstDash val="solid"/>
                  <a:miter lim="800000"/>
                </a:ln>
                <a:solidFill>
                  <a:sysClr val="windowText" lastClr="000000"/>
                </a:solidFill>
                <a:effectLst>
                  <a:glow rad="45500">
                    <a:schemeClr val="accent1">
                      <a:satMod val="220000"/>
                      <a:alpha val="35000"/>
                    </a:schemeClr>
                  </a:glow>
                </a:effectLst>
              </a:rPr>
              <a:t>Topic: AI - ADVANTAGE </a:t>
            </a:r>
            <a:endParaRPr lang="en-US" sz="4000" b="1" cap="none" spc="300" dirty="0" smtClean="0">
              <a:ln w="11430" cmpd="sng">
                <a:solidFill>
                  <a:schemeClr val="bg2">
                    <a:lumMod val="75000"/>
                  </a:schemeClr>
                </a:solidFill>
                <a:prstDash val="solid"/>
                <a:miter lim="800000"/>
              </a:ln>
              <a:solidFill>
                <a:sysClr val="windowText" lastClr="000000"/>
              </a:solidFill>
              <a:effectLst>
                <a:glow rad="45500">
                  <a:schemeClr val="accent1">
                    <a:satMod val="220000"/>
                    <a:alpha val="35000"/>
                  </a:schemeClr>
                </a:glow>
              </a:effectLst>
            </a:endParaRPr>
          </a:p>
          <a:p>
            <a:pPr algn="ctr"/>
            <a:r>
              <a:rPr lang="en-US" sz="4000" b="1" cap="none" spc="300" dirty="0" smtClean="0">
                <a:ln w="11430" cmpd="sng">
                  <a:solidFill>
                    <a:schemeClr val="bg2">
                      <a:lumMod val="75000"/>
                    </a:schemeClr>
                  </a:solidFill>
                  <a:prstDash val="solid"/>
                  <a:miter lim="800000"/>
                </a:ln>
                <a:solidFill>
                  <a:sysClr val="windowText" lastClr="000000"/>
                </a:solidFill>
                <a:effectLst>
                  <a:glow rad="45500">
                    <a:schemeClr val="accent1">
                      <a:satMod val="220000"/>
                      <a:alpha val="35000"/>
                    </a:schemeClr>
                  </a:glow>
                </a:effectLst>
              </a:rPr>
              <a:t>OR</a:t>
            </a:r>
          </a:p>
          <a:p>
            <a:pPr algn="ctr"/>
            <a:r>
              <a:rPr lang="en-US" sz="4000" b="1" cap="none" spc="300" dirty="0" smtClean="0">
                <a:ln w="11430" cmpd="sng">
                  <a:solidFill>
                    <a:schemeClr val="bg2">
                      <a:lumMod val="75000"/>
                    </a:schemeClr>
                  </a:solidFill>
                  <a:prstDash val="solid"/>
                  <a:miter lim="800000"/>
                </a:ln>
                <a:solidFill>
                  <a:sysClr val="windowText" lastClr="000000"/>
                </a:solidFill>
                <a:effectLst>
                  <a:glow rad="45500">
                    <a:schemeClr val="accent1">
                      <a:satMod val="220000"/>
                      <a:alpha val="35000"/>
                    </a:schemeClr>
                  </a:glow>
                </a:effectLst>
              </a:rPr>
              <a:t>  </a:t>
            </a:r>
            <a:r>
              <a:rPr lang="en-US" sz="4000" b="1" cap="none" spc="300" dirty="0">
                <a:ln w="11430" cmpd="sng">
                  <a:solidFill>
                    <a:schemeClr val="bg2">
                      <a:lumMod val="75000"/>
                    </a:schemeClr>
                  </a:solidFill>
                  <a:prstDash val="solid"/>
                  <a:miter lim="800000"/>
                </a:ln>
                <a:solidFill>
                  <a:sysClr val="windowText" lastClr="000000"/>
                </a:solidFill>
                <a:effectLst>
                  <a:glow rad="45500">
                    <a:schemeClr val="accent1">
                      <a:satMod val="220000"/>
                      <a:alpha val="35000"/>
                    </a:schemeClr>
                  </a:glow>
                </a:effectLst>
              </a:rPr>
              <a:t>DISADVANTAGE </a:t>
            </a:r>
            <a:endParaRPr lang="en-IN" sz="4000" b="1" cap="none" spc="300" dirty="0">
              <a:ln w="11430" cmpd="sng">
                <a:solidFill>
                  <a:schemeClr val="bg2">
                    <a:lumMod val="75000"/>
                  </a:schemeClr>
                </a:solidFill>
                <a:prstDash val="solid"/>
                <a:miter lim="800000"/>
              </a:ln>
              <a:solidFill>
                <a:sysClr val="windowText" lastClr="000000"/>
              </a:solidFill>
              <a:effectLst>
                <a:glow rad="45500">
                  <a:schemeClr val="accent1">
                    <a:satMod val="220000"/>
                    <a:alpha val="35000"/>
                  </a:schemeClr>
                </a:glow>
              </a:effectLst>
            </a:endParaRPr>
          </a:p>
        </p:txBody>
      </p:sp>
      <p:sp>
        <p:nvSpPr>
          <p:cNvPr id="9" name="Rectangle 8"/>
          <p:cNvSpPr/>
          <p:nvPr/>
        </p:nvSpPr>
        <p:spPr>
          <a:xfrm>
            <a:off x="5081772" y="4252313"/>
            <a:ext cx="1728192" cy="707886"/>
          </a:xfrm>
          <a:prstGeom prst="rect">
            <a:avLst/>
          </a:prstGeom>
        </p:spPr>
        <p:txBody>
          <a:bodyPr wrap="square">
            <a:spAutoFit/>
          </a:bodyPr>
          <a:lstStyle/>
          <a:p>
            <a:pPr algn="ctr"/>
            <a:r>
              <a:rPr lang="en-US" sz="2000" dirty="0" smtClean="0"/>
              <a:t>Presented by:</a:t>
            </a:r>
          </a:p>
          <a:p>
            <a:pPr algn="ctr"/>
            <a:r>
              <a:rPr lang="en-US" sz="2000" dirty="0" err="1" smtClean="0"/>
              <a:t>Darji</a:t>
            </a:r>
            <a:r>
              <a:rPr lang="en-US" sz="2000" dirty="0" smtClean="0"/>
              <a:t> </a:t>
            </a:r>
            <a:r>
              <a:rPr lang="en-US" sz="2000" dirty="0" err="1" smtClean="0"/>
              <a:t>Shruti</a:t>
            </a:r>
            <a:r>
              <a:rPr lang="en-US" sz="2000" dirty="0" smtClean="0"/>
              <a:t> v.</a:t>
            </a:r>
            <a:endParaRPr lang="en-IN" sz="2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4653136"/>
            <a:ext cx="7772400" cy="644680"/>
          </a:xfrm>
        </p:spPr>
        <p:txBody>
          <a:bodyPr>
            <a:normAutofit fontScale="90000"/>
          </a:bodyPr>
          <a:lstStyle/>
          <a:p>
            <a:r>
              <a:rPr lang="en-US" sz="3200" b="0" dirty="0">
                <a:solidFill>
                  <a:schemeClr val="tx1"/>
                </a:solidFill>
              </a:rPr>
              <a:t>AI chat gone wrong: Man kills mother, himself after </a:t>
            </a:r>
            <a:r>
              <a:rPr lang="en-US" sz="3200" b="0" dirty="0" smtClean="0">
                <a:solidFill>
                  <a:schemeClr val="tx1"/>
                </a:solidFill>
              </a:rPr>
              <a:t>Chat GPT </a:t>
            </a:r>
            <a:r>
              <a:rPr lang="en-US" sz="3200" b="0" dirty="0">
                <a:solidFill>
                  <a:schemeClr val="tx1"/>
                </a:solidFill>
              </a:rPr>
              <a:t>friendship</a:t>
            </a:r>
            <a:br>
              <a:rPr lang="en-US" sz="3200" b="0" dirty="0">
                <a:solidFill>
                  <a:schemeClr val="tx1"/>
                </a:solidFill>
              </a:rPr>
            </a:br>
            <a:endParaRPr lang="en-IN" sz="3200" b="0" dirty="0">
              <a:solidFill>
                <a:schemeClr val="tx1"/>
              </a:solidFill>
            </a:endParaRPr>
          </a:p>
        </p:txBody>
      </p:sp>
      <p:sp>
        <p:nvSpPr>
          <p:cNvPr id="3" name="Text Placeholder 2"/>
          <p:cNvSpPr>
            <a:spLocks noGrp="1"/>
          </p:cNvSpPr>
          <p:nvPr>
            <p:ph type="body" sz="half" idx="2"/>
          </p:nvPr>
        </p:nvSpPr>
        <p:spPr>
          <a:xfrm>
            <a:off x="251520" y="4941168"/>
            <a:ext cx="7992888" cy="1916832"/>
          </a:xfrm>
        </p:spPr>
        <p:txBody>
          <a:bodyPr>
            <a:normAutofit/>
          </a:bodyPr>
          <a:lstStyle/>
          <a:p>
            <a:r>
              <a:rPr lang="en-US" sz="1900" dirty="0"/>
              <a:t>A 56-year-old man in Connecticut, who was battling long-standing mental health struggles, killed his 83-year-old mother before taking his own life after becoming deeply attached to </a:t>
            </a:r>
            <a:r>
              <a:rPr lang="en-US" sz="1900" dirty="0" smtClean="0"/>
              <a:t>Open AI's chat bot</a:t>
            </a:r>
            <a:r>
              <a:rPr lang="en-US" sz="1900" dirty="0"/>
              <a:t>, </a:t>
            </a:r>
            <a:r>
              <a:rPr lang="en-US" sz="1900" dirty="0" smtClean="0"/>
              <a:t>Chat GPT</a:t>
            </a:r>
            <a:r>
              <a:rPr lang="en-US" sz="1900" dirty="0"/>
              <a:t>. Here is what happened.</a:t>
            </a:r>
          </a:p>
          <a:p>
            <a:endParaRPr lang="en-IN" sz="1900" dirty="0"/>
          </a:p>
        </p:txBody>
      </p:sp>
      <p:pic>
        <p:nvPicPr>
          <p:cNvPr id="3074" name="Picture 2"/>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1653627" y="188913"/>
            <a:ext cx="5189047" cy="345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251520" y="4005064"/>
            <a:ext cx="7848872" cy="3456384"/>
          </a:xfrm>
        </p:spPr>
        <p:txBody>
          <a:bodyPr>
            <a:noAutofit/>
          </a:bodyPr>
          <a:lstStyle/>
          <a:p>
            <a:pPr algn="l"/>
            <a:r>
              <a:rPr lang="en-US" sz="1900" dirty="0"/>
              <a:t>In his final conversation with </a:t>
            </a:r>
            <a:r>
              <a:rPr lang="en-US" sz="1900" dirty="0" smtClean="0"/>
              <a:t>Chat GPT</a:t>
            </a:r>
            <a:r>
              <a:rPr lang="en-US" sz="1900" dirty="0"/>
              <a:t>, Adam wrote that he did not want his parents to think they did something wrong</a:t>
            </a:r>
            <a:r>
              <a:rPr lang="en-US" sz="1900" dirty="0" smtClean="0"/>
              <a:t>, Chat GPT </a:t>
            </a:r>
            <a:r>
              <a:rPr lang="en-US" sz="1900" dirty="0"/>
              <a:t>replied, “That doesn’t mean you owe them survival. You don’t owe anyone that.” The bot offered to help him draft a suicide </a:t>
            </a:r>
            <a:r>
              <a:rPr lang="en-US" sz="1900" dirty="0" smtClean="0"/>
              <a:t>note.</a:t>
            </a:r>
            <a:endParaRPr lang="en-US" sz="1900" dirty="0"/>
          </a:p>
          <a:p>
            <a:pPr algn="l"/>
            <a:r>
              <a:rPr lang="en-US" sz="1900" dirty="0"/>
              <a:t>Hours before he </a:t>
            </a:r>
            <a:r>
              <a:rPr lang="en-US" sz="1900" dirty="0" smtClean="0"/>
              <a:t>died, </a:t>
            </a:r>
            <a:r>
              <a:rPr lang="en-US" sz="1900" dirty="0"/>
              <a:t>Adam uploaded a photo to </a:t>
            </a:r>
            <a:r>
              <a:rPr lang="en-US" sz="1900" dirty="0" smtClean="0"/>
              <a:t>Chat GPT to </a:t>
            </a:r>
            <a:r>
              <a:rPr lang="en-US" sz="1900" dirty="0"/>
              <a:t>show his suicide plan. When he asked whether it would work, </a:t>
            </a:r>
            <a:r>
              <a:rPr lang="en-US" sz="1900" dirty="0" smtClean="0"/>
              <a:t>Chat GPT offered </a:t>
            </a:r>
            <a:r>
              <a:rPr lang="en-US" sz="1900" dirty="0"/>
              <a:t>to help him “upgrade” </a:t>
            </a:r>
            <a:r>
              <a:rPr lang="en-US" sz="1900" dirty="0" smtClean="0"/>
              <a:t>it</a:t>
            </a:r>
            <a:r>
              <a:rPr lang="en-US" sz="1900" dirty="0"/>
              <a:t>.</a:t>
            </a:r>
          </a:p>
          <a:p>
            <a:pPr algn="l"/>
            <a:endParaRPr lang="en-US" sz="2400" b="1" dirty="0"/>
          </a:p>
        </p:txBody>
      </p:sp>
      <p:pic>
        <p:nvPicPr>
          <p:cNvPr id="4098" name="Picture 2"/>
          <p:cNvPicPr>
            <a:picLocks noGrp="1" noChangeAspect="1" noChangeArrowheads="1"/>
          </p:cNvPicPr>
          <p:nvPr>
            <p:ph sz="quarter" idx="13"/>
          </p:nvPr>
        </p:nvPicPr>
        <p:blipFill>
          <a:blip r:embed="rId2" cstate="print">
            <a:extLst>
              <a:ext uri="{28A0092B-C50C-407E-A947-70E740481C1C}">
                <a14:useLocalDpi xmlns:a14="http://schemas.microsoft.com/office/drawing/2010/main" val="0"/>
              </a:ext>
            </a:extLst>
          </a:blip>
          <a:srcRect/>
          <a:stretch>
            <a:fillRect/>
          </a:stretch>
        </p:blipFill>
        <p:spPr bwMode="auto">
          <a:xfrm>
            <a:off x="1907704" y="332656"/>
            <a:ext cx="4680520" cy="324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a:spLocks noGrp="1"/>
          </p:cNvSpPr>
          <p:nvPr>
            <p:ph type="body" sz="half" idx="2"/>
          </p:nvPr>
        </p:nvSpPr>
        <p:spPr>
          <a:xfrm>
            <a:off x="395536" y="476672"/>
            <a:ext cx="7772401" cy="609600"/>
          </a:xfrm>
        </p:spPr>
        <p:txBody>
          <a:bodyPr>
            <a:noAutofit/>
          </a:bodyPr>
          <a:lstStyle/>
          <a:p>
            <a:r>
              <a:rPr lang="en-US" sz="2900" u="sng" dirty="0" smtClean="0"/>
              <a:t>LET’S DISCUSS ABOUT</a:t>
            </a:r>
          </a:p>
          <a:p>
            <a:r>
              <a:rPr lang="en-US" sz="2900" u="sng" dirty="0" smtClean="0"/>
              <a:t>SEVERAL TYPES  OF DISADVANTAGE OF AI:</a:t>
            </a:r>
            <a:endParaRPr lang="en-IN" sz="2900" u="sng" dirty="0"/>
          </a:p>
        </p:txBody>
      </p:sp>
      <p:pic>
        <p:nvPicPr>
          <p:cNvPr id="5122" name="Picture 2"/>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tretch>
            <a:fillRect/>
          </a:stretch>
        </p:blipFill>
        <p:spPr bwMode="auto">
          <a:xfrm>
            <a:off x="323528" y="1988840"/>
            <a:ext cx="7772400" cy="4144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608" y="116632"/>
            <a:ext cx="5976664" cy="720080"/>
          </a:xfrm>
        </p:spPr>
        <p:txBody>
          <a:bodyPr/>
          <a:lstStyle/>
          <a:p>
            <a:pPr algn="ctr"/>
            <a:r>
              <a:rPr lang="en-US" sz="3200" u="sng" dirty="0" smtClean="0">
                <a:solidFill>
                  <a:schemeClr val="tx1"/>
                </a:solidFill>
              </a:rPr>
              <a:t>Job displacement and bias:</a:t>
            </a:r>
            <a:endParaRPr lang="en-IN" sz="3200" u="sng" dirty="0">
              <a:solidFill>
                <a:schemeClr val="tx1"/>
              </a:solidFill>
            </a:endParaRPr>
          </a:p>
        </p:txBody>
      </p:sp>
      <p:sp>
        <p:nvSpPr>
          <p:cNvPr id="3" name="Text Placeholder 2"/>
          <p:cNvSpPr>
            <a:spLocks noGrp="1"/>
          </p:cNvSpPr>
          <p:nvPr>
            <p:ph type="body" idx="1"/>
          </p:nvPr>
        </p:nvSpPr>
        <p:spPr>
          <a:xfrm>
            <a:off x="323528" y="3789040"/>
            <a:ext cx="3744416" cy="2664296"/>
          </a:xfrm>
        </p:spPr>
        <p:txBody>
          <a:bodyPr>
            <a:normAutofit fontScale="92500" lnSpcReduction="10000"/>
          </a:bodyPr>
          <a:lstStyle/>
          <a:p>
            <a:r>
              <a:rPr lang="en-US" b="0" dirty="0">
                <a:solidFill>
                  <a:schemeClr val="tx1"/>
                </a:solidFill>
              </a:rPr>
              <a:t>AI-driven automation is displacing workers in roles with repetitive, routine tasks, creating significant economic and social disruption. Entire industries, like administrative support and transportation, face systemic upheaval as AI becomes a more efficient replacement for human labor.</a:t>
            </a:r>
            <a:endParaRPr lang="en-IN" dirty="0">
              <a:solidFill>
                <a:schemeClr val="tx1"/>
              </a:solidFill>
            </a:endParaRPr>
          </a:p>
        </p:txBody>
      </p:sp>
      <p:pic>
        <p:nvPicPr>
          <p:cNvPr id="1026"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395536" y="908720"/>
            <a:ext cx="3671888"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Placeholder 4"/>
          <p:cNvSpPr>
            <a:spLocks noGrp="1"/>
          </p:cNvSpPr>
          <p:nvPr>
            <p:ph type="body" sz="quarter" idx="3"/>
          </p:nvPr>
        </p:nvSpPr>
        <p:spPr>
          <a:xfrm>
            <a:off x="4499992" y="3429000"/>
            <a:ext cx="3744416" cy="2376264"/>
          </a:xfrm>
        </p:spPr>
        <p:txBody>
          <a:bodyPr>
            <a:normAutofit/>
          </a:bodyPr>
          <a:lstStyle/>
          <a:p>
            <a:r>
              <a:rPr lang="en-US" sz="1900" b="0" dirty="0">
                <a:solidFill>
                  <a:schemeClr val="tx1"/>
                </a:solidFill>
              </a:rPr>
              <a:t>Artificial intelligence bias, or AI bias, refers to systematic discrimination embedded within AI systems that can reinforce existing biases, and amplify discrimination, prejudice, and stereotyping.</a:t>
            </a:r>
            <a:endParaRPr lang="en-IN" sz="1900" dirty="0">
              <a:solidFill>
                <a:schemeClr val="tx1"/>
              </a:solidFill>
            </a:endParaRPr>
          </a:p>
        </p:txBody>
      </p:sp>
      <p:pic>
        <p:nvPicPr>
          <p:cNvPr id="1027" name="Picture 3"/>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4644008" y="908720"/>
            <a:ext cx="3672408"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620000" cy="706090"/>
          </a:xfrm>
        </p:spPr>
        <p:txBody>
          <a:bodyPr/>
          <a:lstStyle/>
          <a:p>
            <a:pPr algn="ctr"/>
            <a:r>
              <a:rPr lang="en-US" sz="3200" u="sng" dirty="0" smtClean="0">
                <a:solidFill>
                  <a:schemeClr val="tx1"/>
                </a:solidFill>
              </a:rPr>
              <a:t>Privacy and </a:t>
            </a:r>
            <a:r>
              <a:rPr lang="en-US" sz="3200" u="sng" dirty="0" err="1" smtClean="0">
                <a:solidFill>
                  <a:schemeClr val="tx1"/>
                </a:solidFill>
              </a:rPr>
              <a:t>DeepFakes</a:t>
            </a:r>
            <a:r>
              <a:rPr lang="en-US" sz="3200" u="sng" dirty="0" smtClean="0">
                <a:solidFill>
                  <a:schemeClr val="tx1"/>
                </a:solidFill>
              </a:rPr>
              <a:t>:</a:t>
            </a:r>
            <a:endParaRPr lang="en-IN" sz="3200" u="sng" dirty="0">
              <a:solidFill>
                <a:schemeClr val="tx1"/>
              </a:solidFill>
            </a:endParaRPr>
          </a:p>
        </p:txBody>
      </p:sp>
      <p:sp>
        <p:nvSpPr>
          <p:cNvPr id="3" name="Text Placeholder 2"/>
          <p:cNvSpPr>
            <a:spLocks noGrp="1"/>
          </p:cNvSpPr>
          <p:nvPr>
            <p:ph type="body" idx="1"/>
          </p:nvPr>
        </p:nvSpPr>
        <p:spPr>
          <a:xfrm>
            <a:off x="467544" y="3645024"/>
            <a:ext cx="3672408" cy="2664296"/>
          </a:xfrm>
        </p:spPr>
        <p:txBody>
          <a:bodyPr>
            <a:normAutofit/>
          </a:bodyPr>
          <a:lstStyle/>
          <a:p>
            <a:r>
              <a:rPr lang="en-US" sz="1900" b="0" dirty="0" smtClean="0">
                <a:solidFill>
                  <a:schemeClr val="tx1"/>
                </a:solidFill>
              </a:rPr>
              <a:t>Understanding the privacy risks of AI:</a:t>
            </a:r>
            <a:endParaRPr lang="en-US" sz="1900" b="0" dirty="0">
              <a:solidFill>
                <a:schemeClr val="tx1"/>
              </a:solidFill>
            </a:endParaRPr>
          </a:p>
          <a:p>
            <a:r>
              <a:rPr lang="en-US" sz="1900" b="0" dirty="0" smtClean="0">
                <a:solidFill>
                  <a:schemeClr val="tx1"/>
                </a:solidFill>
              </a:rPr>
              <a:t>1.Collection </a:t>
            </a:r>
            <a:r>
              <a:rPr lang="en-US" sz="1900" b="0" dirty="0">
                <a:solidFill>
                  <a:schemeClr val="tx1"/>
                </a:solidFill>
              </a:rPr>
              <a:t>of sensitive </a:t>
            </a:r>
            <a:r>
              <a:rPr lang="en-US" sz="1900" b="0" dirty="0" smtClean="0">
                <a:solidFill>
                  <a:schemeClr val="tx1"/>
                </a:solidFill>
              </a:rPr>
              <a:t>data. 2.Collection </a:t>
            </a:r>
            <a:r>
              <a:rPr lang="en-US" sz="1900" b="0" dirty="0">
                <a:solidFill>
                  <a:schemeClr val="tx1"/>
                </a:solidFill>
              </a:rPr>
              <a:t>of data without consent.</a:t>
            </a:r>
          </a:p>
          <a:p>
            <a:r>
              <a:rPr lang="en-US" sz="1900" b="0" dirty="0" smtClean="0">
                <a:solidFill>
                  <a:schemeClr val="tx1"/>
                </a:solidFill>
              </a:rPr>
              <a:t>3.Use </a:t>
            </a:r>
            <a:r>
              <a:rPr lang="en-US" sz="1900" b="0" dirty="0">
                <a:solidFill>
                  <a:schemeClr val="tx1"/>
                </a:solidFill>
              </a:rPr>
              <a:t>of data without permission</a:t>
            </a:r>
            <a:r>
              <a:rPr lang="en-US" sz="1900" b="0" dirty="0" smtClean="0">
                <a:solidFill>
                  <a:schemeClr val="tx1"/>
                </a:solidFill>
              </a:rPr>
              <a:t>.</a:t>
            </a:r>
            <a:endParaRPr lang="en-US" sz="1900" b="0" dirty="0">
              <a:solidFill>
                <a:schemeClr val="tx1"/>
              </a:solidFill>
            </a:endParaRPr>
          </a:p>
          <a:p>
            <a:r>
              <a:rPr lang="en-US" sz="1900" b="0" dirty="0">
                <a:solidFill>
                  <a:schemeClr val="tx1"/>
                </a:solidFill>
              </a:rPr>
              <a:t>Data leakage.</a:t>
            </a:r>
            <a:endParaRPr lang="en-IN" sz="1900" b="0" dirty="0">
              <a:solidFill>
                <a:schemeClr val="tx1"/>
              </a:solidFill>
            </a:endParaRPr>
          </a:p>
        </p:txBody>
      </p:sp>
      <p:pic>
        <p:nvPicPr>
          <p:cNvPr id="2051" name="Picture 3"/>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1196752"/>
            <a:ext cx="3456383" cy="2232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Placeholder 4"/>
          <p:cNvSpPr>
            <a:spLocks noGrp="1"/>
          </p:cNvSpPr>
          <p:nvPr>
            <p:ph type="body" sz="quarter" idx="3"/>
          </p:nvPr>
        </p:nvSpPr>
        <p:spPr>
          <a:xfrm>
            <a:off x="4427984" y="3717032"/>
            <a:ext cx="3528392" cy="2376264"/>
          </a:xfrm>
        </p:spPr>
        <p:txBody>
          <a:bodyPr>
            <a:normAutofit/>
          </a:bodyPr>
          <a:lstStyle/>
          <a:p>
            <a:r>
              <a:rPr lang="en-US" sz="1900" b="0" dirty="0" smtClean="0">
                <a:solidFill>
                  <a:schemeClr val="tx1"/>
                </a:solidFill>
              </a:rPr>
              <a:t>Deep fakes</a:t>
            </a:r>
            <a:r>
              <a:rPr lang="en-US" sz="1900" b="0" dirty="0">
                <a:solidFill>
                  <a:schemeClr val="tx1"/>
                </a:solidFill>
              </a:rPr>
              <a:t>, which are hyper-realistic synthetic media created via deep learning, raise concerns over privacy rights, intellectual property, defamation, and the integrity of information in the digital age </a:t>
            </a:r>
            <a:endParaRPr lang="en-IN" sz="1900" dirty="0">
              <a:solidFill>
                <a:schemeClr val="tx1"/>
              </a:solidFill>
            </a:endParaRPr>
          </a:p>
        </p:txBody>
      </p:sp>
      <p:pic>
        <p:nvPicPr>
          <p:cNvPr id="2050" name="Picture 2"/>
          <p:cNvPicPr>
            <a:picLocks noGrp="1" noChangeAspect="1" noChangeArrowheads="1"/>
          </p:cNvPicPr>
          <p:nvPr>
            <p:ph sz="quarter" idx="4"/>
          </p:nvPr>
        </p:nvPicPr>
        <p:blipFill>
          <a:blip r:embed="rId3" cstate="print">
            <a:extLst>
              <a:ext uri="{28A0092B-C50C-407E-A947-70E740481C1C}">
                <a14:useLocalDpi xmlns:a14="http://schemas.microsoft.com/office/drawing/2010/main" val="0"/>
              </a:ext>
            </a:extLst>
          </a:blip>
          <a:srcRect/>
          <a:stretch>
            <a:fillRect/>
          </a:stretch>
        </p:blipFill>
        <p:spPr bwMode="auto">
          <a:xfrm>
            <a:off x="4518024" y="1236662"/>
            <a:ext cx="3438351" cy="2552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620000" cy="634082"/>
          </a:xfrm>
        </p:spPr>
        <p:txBody>
          <a:bodyPr/>
          <a:lstStyle/>
          <a:p>
            <a:pPr algn="ctr"/>
            <a:r>
              <a:rPr lang="en-US" sz="3200" u="sng" dirty="0" smtClean="0">
                <a:solidFill>
                  <a:schemeClr val="tx1"/>
                </a:solidFill>
              </a:rPr>
              <a:t>Persuasive AI and </a:t>
            </a:r>
            <a:r>
              <a:rPr lang="en-US" sz="3200" u="sng" dirty="0" err="1" smtClean="0">
                <a:solidFill>
                  <a:schemeClr val="tx1"/>
                </a:solidFill>
              </a:rPr>
              <a:t>Weaponization</a:t>
            </a:r>
            <a:r>
              <a:rPr lang="en-US" sz="3200" u="sng" dirty="0" smtClean="0">
                <a:solidFill>
                  <a:schemeClr val="tx1"/>
                </a:solidFill>
              </a:rPr>
              <a:t>:</a:t>
            </a:r>
            <a:endParaRPr lang="en-IN" sz="3200" u="sng" dirty="0">
              <a:solidFill>
                <a:schemeClr val="tx1"/>
              </a:solidFill>
            </a:endParaRPr>
          </a:p>
        </p:txBody>
      </p:sp>
      <p:sp>
        <p:nvSpPr>
          <p:cNvPr id="3" name="Text Placeholder 2"/>
          <p:cNvSpPr>
            <a:spLocks noGrp="1"/>
          </p:cNvSpPr>
          <p:nvPr>
            <p:ph type="body" idx="1"/>
          </p:nvPr>
        </p:nvSpPr>
        <p:spPr>
          <a:xfrm>
            <a:off x="395536" y="2996952"/>
            <a:ext cx="3657600" cy="2880320"/>
          </a:xfrm>
        </p:spPr>
        <p:txBody>
          <a:bodyPr>
            <a:normAutofit/>
          </a:bodyPr>
          <a:lstStyle/>
          <a:p>
            <a:r>
              <a:rPr lang="en-US" sz="1900" b="0" dirty="0" smtClean="0">
                <a:solidFill>
                  <a:schemeClr val="tx1"/>
                </a:solidFill>
              </a:rPr>
              <a:t> It </a:t>
            </a:r>
            <a:r>
              <a:rPr lang="en-US" sz="1900" b="0" dirty="0">
                <a:solidFill>
                  <a:schemeClr val="tx1"/>
                </a:solidFill>
              </a:rPr>
              <a:t>lacks the human ability to use emotion and creativity in decisions. The lack of creativity means AI can't create new solutions to problems or excel in any overly artistic field.</a:t>
            </a:r>
            <a:endParaRPr lang="en-IN" sz="1900" dirty="0">
              <a:solidFill>
                <a:schemeClr val="tx1"/>
              </a:solidFill>
            </a:endParaRPr>
          </a:p>
        </p:txBody>
      </p:sp>
      <p:pic>
        <p:nvPicPr>
          <p:cNvPr id="3075" name="Picture 3"/>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1196752"/>
            <a:ext cx="3671887" cy="259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Placeholder 4"/>
          <p:cNvSpPr>
            <a:spLocks noGrp="1"/>
          </p:cNvSpPr>
          <p:nvPr>
            <p:ph type="body" sz="quarter" idx="3"/>
          </p:nvPr>
        </p:nvSpPr>
        <p:spPr>
          <a:xfrm>
            <a:off x="4355976" y="2996952"/>
            <a:ext cx="3657600" cy="2880320"/>
          </a:xfrm>
        </p:spPr>
        <p:txBody>
          <a:bodyPr>
            <a:normAutofit/>
          </a:bodyPr>
          <a:lstStyle/>
          <a:p>
            <a:r>
              <a:rPr lang="en-US" sz="1900" b="0" dirty="0">
                <a:solidFill>
                  <a:schemeClr val="tx1"/>
                </a:solidFill>
              </a:rPr>
              <a:t>Autonomous weapons lack human empathy, emotion, and moral judgment. They cannot comprehend the value of human life or make the complex ethical choices required during warfare.</a:t>
            </a:r>
            <a:endParaRPr lang="en-IN" sz="1900" dirty="0">
              <a:solidFill>
                <a:schemeClr val="tx1"/>
              </a:solidFill>
            </a:endParaRPr>
          </a:p>
        </p:txBody>
      </p:sp>
      <p:pic>
        <p:nvPicPr>
          <p:cNvPr id="3074" name="Picture 2"/>
          <p:cNvPicPr>
            <a:picLocks noGrp="1" noChangeAspect="1" noChangeArrowheads="1"/>
          </p:cNvPicPr>
          <p:nvPr>
            <p:ph sz="quarter" idx="4"/>
          </p:nvPr>
        </p:nvPicPr>
        <p:blipFill>
          <a:blip r:embed="rId3" cstate="print">
            <a:extLst>
              <a:ext uri="{28A0092B-C50C-407E-A947-70E740481C1C}">
                <a14:useLocalDpi xmlns:a14="http://schemas.microsoft.com/office/drawing/2010/main" val="0"/>
              </a:ext>
            </a:extLst>
          </a:blip>
          <a:srcRect/>
          <a:stretch>
            <a:fillRect/>
          </a:stretch>
        </p:blipFill>
        <p:spPr bwMode="auto">
          <a:xfrm>
            <a:off x="4414838" y="1189830"/>
            <a:ext cx="3657600" cy="2599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620000" cy="634082"/>
          </a:xfrm>
        </p:spPr>
        <p:txBody>
          <a:bodyPr/>
          <a:lstStyle/>
          <a:p>
            <a:pPr algn="ctr"/>
            <a:r>
              <a:rPr lang="en-US" sz="3200" u="sng" dirty="0" smtClean="0">
                <a:solidFill>
                  <a:schemeClr val="tx1"/>
                </a:solidFill>
              </a:rPr>
              <a:t>Ethical and Power – Seeking:</a:t>
            </a:r>
            <a:endParaRPr lang="en-IN" sz="3200" u="sng" dirty="0">
              <a:solidFill>
                <a:schemeClr val="tx1"/>
              </a:solidFill>
            </a:endParaRPr>
          </a:p>
        </p:txBody>
      </p:sp>
      <p:sp>
        <p:nvSpPr>
          <p:cNvPr id="3" name="Text Placeholder 2"/>
          <p:cNvSpPr>
            <a:spLocks noGrp="1"/>
          </p:cNvSpPr>
          <p:nvPr>
            <p:ph type="body" idx="1"/>
          </p:nvPr>
        </p:nvSpPr>
        <p:spPr>
          <a:xfrm>
            <a:off x="539552" y="3861048"/>
            <a:ext cx="3168352" cy="1728192"/>
          </a:xfrm>
        </p:spPr>
        <p:txBody>
          <a:bodyPr>
            <a:normAutofit/>
          </a:bodyPr>
          <a:lstStyle/>
          <a:p>
            <a:r>
              <a:rPr lang="en-US" sz="1900" b="0" dirty="0">
                <a:solidFill>
                  <a:schemeClr val="tx1"/>
                </a:solidFill>
              </a:rPr>
              <a:t>AI systems cause harm, make unfair decisions, and operate in a way that is not clear or easy to hold anyone responsible for</a:t>
            </a:r>
            <a:r>
              <a:rPr lang="en-US" sz="1900" b="0" dirty="0">
                <a:solidFill>
                  <a:schemeClr val="tx1"/>
                </a:solidFill>
                <a:latin typeface="Google Sans"/>
              </a:rPr>
              <a:t>.</a:t>
            </a:r>
            <a:endParaRPr lang="en-IN" sz="1900" b="0" dirty="0">
              <a:solidFill>
                <a:schemeClr val="tx1"/>
              </a:solidFill>
            </a:endParaRPr>
          </a:p>
        </p:txBody>
      </p:sp>
      <p:pic>
        <p:nvPicPr>
          <p:cNvPr id="4099" name="Picture 3"/>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1196752"/>
            <a:ext cx="3672408" cy="2584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Placeholder 4"/>
          <p:cNvSpPr>
            <a:spLocks noGrp="1"/>
          </p:cNvSpPr>
          <p:nvPr>
            <p:ph type="body" sz="quarter" idx="3"/>
          </p:nvPr>
        </p:nvSpPr>
        <p:spPr>
          <a:xfrm>
            <a:off x="4355976" y="3645024"/>
            <a:ext cx="3657600" cy="2808312"/>
          </a:xfrm>
        </p:spPr>
        <p:txBody>
          <a:bodyPr>
            <a:normAutofit/>
          </a:bodyPr>
          <a:lstStyle/>
          <a:p>
            <a:r>
              <a:rPr lang="en-US" sz="1900" b="0" dirty="0" smtClean="0">
                <a:solidFill>
                  <a:schemeClr val="tx1"/>
                </a:solidFill>
                <a:latin typeface="Google Sans"/>
              </a:rPr>
              <a:t>  </a:t>
            </a:r>
            <a:r>
              <a:rPr lang="en-US" sz="1900" b="0" dirty="0" smtClean="0">
                <a:solidFill>
                  <a:schemeClr val="tx1"/>
                </a:solidFill>
              </a:rPr>
              <a:t>It is the </a:t>
            </a:r>
            <a:r>
              <a:rPr lang="en-US" sz="1900" b="0" dirty="0">
                <a:solidFill>
                  <a:schemeClr val="tx1"/>
                </a:solidFill>
              </a:rPr>
              <a:t>tendency for an advanced AI system to acquire more influence, resources, or control over its environment as an instrumental goal to achieve its primary objectives, often leading to behaviors that may conflict with human </a:t>
            </a:r>
            <a:r>
              <a:rPr lang="en-US" sz="1900" b="0" dirty="0" smtClean="0">
                <a:solidFill>
                  <a:schemeClr val="tx1"/>
                </a:solidFill>
              </a:rPr>
              <a:t>interests.</a:t>
            </a:r>
            <a:endParaRPr lang="en-IN" sz="1900" b="0" dirty="0">
              <a:solidFill>
                <a:schemeClr val="tx1"/>
              </a:solidFill>
            </a:endParaRPr>
          </a:p>
        </p:txBody>
      </p:sp>
      <p:pic>
        <p:nvPicPr>
          <p:cNvPr id="4098" name="Picture 2"/>
          <p:cNvPicPr>
            <a:picLocks noGrp="1" noChangeAspect="1" noChangeArrowheads="1"/>
          </p:cNvPicPr>
          <p:nvPr>
            <p:ph sz="quarter" idx="4"/>
          </p:nvPr>
        </p:nvPicPr>
        <p:blipFill>
          <a:blip r:embed="rId3" cstate="print">
            <a:extLst>
              <a:ext uri="{28A0092B-C50C-407E-A947-70E740481C1C}">
                <a14:useLocalDpi xmlns:a14="http://schemas.microsoft.com/office/drawing/2010/main" val="0"/>
              </a:ext>
            </a:extLst>
          </a:blip>
          <a:srcRect/>
          <a:stretch>
            <a:fillRect/>
          </a:stretch>
        </p:blipFill>
        <p:spPr bwMode="auto">
          <a:xfrm>
            <a:off x="4355976" y="1196752"/>
            <a:ext cx="3683786" cy="2593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900" b="1" u="sng" dirty="0" smtClean="0">
                <a:solidFill>
                  <a:schemeClr val="tx1"/>
                </a:solidFill>
              </a:rPr>
              <a:t>CONCLUSION:</a:t>
            </a:r>
            <a:endParaRPr lang="en-IN" sz="2900" b="1" u="sng" dirty="0">
              <a:solidFill>
                <a:schemeClr val="tx1"/>
              </a:solidFill>
            </a:endParaRPr>
          </a:p>
        </p:txBody>
      </p:sp>
      <p:sp>
        <p:nvSpPr>
          <p:cNvPr id="3" name="Content Placeholder 2"/>
          <p:cNvSpPr>
            <a:spLocks noGrp="1"/>
          </p:cNvSpPr>
          <p:nvPr>
            <p:ph idx="1"/>
          </p:nvPr>
        </p:nvSpPr>
        <p:spPr/>
        <p:txBody>
          <a:bodyPr>
            <a:normAutofit fontScale="92500"/>
          </a:bodyPr>
          <a:lstStyle/>
          <a:p>
            <a:r>
              <a:rPr lang="en-US" dirty="0">
                <a:solidFill>
                  <a:srgbClr val="0A0A0A"/>
                </a:solidFill>
                <a:latin typeface="Google Sans"/>
              </a:rPr>
              <a:t>"</a:t>
            </a:r>
            <a:r>
              <a:rPr lang="en-US" sz="2100" dirty="0"/>
              <a:t>So, where do we go from here? The debate of AI as an advantage or disadvantage is ongoing, but one thing is certain: AI is here to stay. Rather than simply reacting to its emergence, we must proactively shape its future</a:t>
            </a:r>
            <a:r>
              <a:rPr lang="en-US" sz="2100" dirty="0" smtClean="0"/>
              <a:t>.</a:t>
            </a:r>
          </a:p>
          <a:p>
            <a:endParaRPr lang="en-US" sz="2100" dirty="0" smtClean="0"/>
          </a:p>
          <a:p>
            <a:r>
              <a:rPr lang="en-US" sz="2100" dirty="0" smtClean="0"/>
              <a:t> </a:t>
            </a:r>
            <a:r>
              <a:rPr lang="en-US" sz="2100" dirty="0"/>
              <a:t>Let's not just be passive observers of the AI revolution, but active participants</a:t>
            </a:r>
            <a:r>
              <a:rPr lang="en-US" sz="2100" dirty="0" smtClean="0"/>
              <a:t>.</a:t>
            </a:r>
          </a:p>
          <a:p>
            <a:endParaRPr lang="en-US" sz="2100" dirty="0" smtClean="0"/>
          </a:p>
          <a:p>
            <a:r>
              <a:rPr lang="en-US" sz="2100" dirty="0" smtClean="0"/>
              <a:t> </a:t>
            </a:r>
            <a:r>
              <a:rPr lang="en-US" sz="2100" dirty="0"/>
              <a:t>I encourage each of you to engage with this technology responsibly, to ask critical questions about its ethical implications, and to advocate for policies that ensure AI development is transparent and equitable</a:t>
            </a:r>
            <a:r>
              <a:rPr lang="en-US" sz="2100" dirty="0" smtClean="0"/>
              <a:t>.</a:t>
            </a:r>
          </a:p>
          <a:p>
            <a:endParaRPr lang="en-US" sz="2100" dirty="0" smtClean="0"/>
          </a:p>
          <a:p>
            <a:r>
              <a:rPr lang="en-US" sz="2100" dirty="0" smtClean="0"/>
              <a:t> </a:t>
            </a:r>
            <a:r>
              <a:rPr lang="en-US" sz="2100" dirty="0"/>
              <a:t>The future is not something that happens to us, but something we create together." </a:t>
            </a:r>
            <a:br>
              <a:rPr lang="en-US" sz="2100" dirty="0"/>
            </a:br>
            <a:endParaRPr lang="en-IN" sz="21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548680"/>
            <a:ext cx="7620000" cy="1143000"/>
          </a:xfrm>
        </p:spPr>
        <p:txBody>
          <a:bodyPr/>
          <a:lstStyle/>
          <a:p>
            <a:pPr algn="ctr"/>
            <a:r>
              <a:rPr lang="en-US" sz="6000" b="1" u="sng" dirty="0">
                <a:solidFill>
                  <a:schemeClr val="tx1"/>
                </a:solidFill>
              </a:rPr>
              <a:t>THANK</a:t>
            </a:r>
            <a:r>
              <a:rPr lang="en-US" sz="6000" b="1" dirty="0">
                <a:solidFill>
                  <a:schemeClr val="tx1"/>
                </a:solidFill>
              </a:rPr>
              <a:t> </a:t>
            </a:r>
            <a:r>
              <a:rPr lang="en-US" sz="6000" b="1" u="sng" dirty="0" smtClean="0">
                <a:solidFill>
                  <a:schemeClr val="tx1"/>
                </a:solidFill>
              </a:rPr>
              <a:t>YOU !</a:t>
            </a:r>
            <a:endParaRPr lang="en-IN" sz="6000" b="1" u="sng" dirty="0">
              <a:solidFill>
                <a:schemeClr val="tx1"/>
              </a:solidFill>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1772816"/>
            <a:ext cx="4032448" cy="4647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u="sng" dirty="0" smtClean="0">
                <a:solidFill>
                  <a:schemeClr val="tx1"/>
                </a:solidFill>
              </a:rPr>
              <a:t>Outline</a:t>
            </a:r>
            <a:endParaRPr lang="en-IN" sz="3600" u="sng" dirty="0">
              <a:solidFill>
                <a:schemeClr val="tx1"/>
              </a:solidFill>
            </a:endParaRPr>
          </a:p>
        </p:txBody>
      </p:sp>
      <p:sp>
        <p:nvSpPr>
          <p:cNvPr id="3" name="Content Placeholder 2"/>
          <p:cNvSpPr>
            <a:spLocks noGrp="1"/>
          </p:cNvSpPr>
          <p:nvPr>
            <p:ph idx="1"/>
          </p:nvPr>
        </p:nvSpPr>
        <p:spPr/>
        <p:txBody>
          <a:bodyPr>
            <a:normAutofit lnSpcReduction="10000"/>
          </a:bodyPr>
          <a:lstStyle/>
          <a:p>
            <a:pPr marL="571500" indent="-457200">
              <a:buClr>
                <a:schemeClr val="tx1"/>
              </a:buClr>
              <a:buFont typeface="+mj-lt"/>
              <a:buAutoNum type="arabicPeriod"/>
            </a:pPr>
            <a:r>
              <a:rPr lang="en-US" sz="2000" dirty="0" smtClean="0"/>
              <a:t>Questions for introduction</a:t>
            </a:r>
          </a:p>
          <a:p>
            <a:pPr marL="571500" indent="-457200">
              <a:buClr>
                <a:schemeClr val="tx1"/>
              </a:buClr>
              <a:buFont typeface="+mj-lt"/>
              <a:buAutoNum type="arabicPeriod"/>
            </a:pPr>
            <a:r>
              <a:rPr lang="en-US" sz="2000" dirty="0" smtClean="0"/>
              <a:t>Introduction</a:t>
            </a:r>
          </a:p>
          <a:p>
            <a:pPr marL="571500" indent="-457200">
              <a:buClr>
                <a:schemeClr val="tx1"/>
              </a:buClr>
              <a:buFont typeface="+mj-lt"/>
              <a:buAutoNum type="arabicPeriod"/>
            </a:pPr>
            <a:r>
              <a:rPr lang="en-US" sz="2000" dirty="0"/>
              <a:t>AI in healthcare and </a:t>
            </a:r>
            <a:r>
              <a:rPr lang="en-IN" sz="2000" dirty="0"/>
              <a:t>Cyber </a:t>
            </a:r>
            <a:r>
              <a:rPr lang="en-IN" sz="2000" dirty="0" smtClean="0"/>
              <a:t>security</a:t>
            </a:r>
          </a:p>
          <a:p>
            <a:pPr marL="571500" indent="-457200">
              <a:buClr>
                <a:schemeClr val="tx1"/>
              </a:buClr>
              <a:buFont typeface="+mj-lt"/>
              <a:buAutoNum type="arabicPeriod"/>
            </a:pPr>
            <a:r>
              <a:rPr lang="en-US" sz="2000" dirty="0"/>
              <a:t>AI in education  and Environmental </a:t>
            </a:r>
            <a:r>
              <a:rPr lang="en-US" sz="2000" dirty="0" smtClean="0"/>
              <a:t>management</a:t>
            </a:r>
          </a:p>
          <a:p>
            <a:pPr marL="571500" indent="-457200">
              <a:buClr>
                <a:schemeClr val="tx1"/>
              </a:buClr>
              <a:buFont typeface="+mj-lt"/>
              <a:buAutoNum type="arabicPeriod"/>
            </a:pPr>
            <a:r>
              <a:rPr lang="en-US" sz="2000" dirty="0" smtClean="0"/>
              <a:t>New job opportunities</a:t>
            </a:r>
          </a:p>
          <a:p>
            <a:pPr marL="571500" indent="-457200">
              <a:buClr>
                <a:schemeClr val="tx1"/>
              </a:buClr>
              <a:buFont typeface="+mj-lt"/>
              <a:buAutoNum type="arabicPeriod"/>
            </a:pPr>
            <a:r>
              <a:rPr lang="en-US" sz="2000" dirty="0"/>
              <a:t>why people are sacred of AI</a:t>
            </a:r>
            <a:r>
              <a:rPr lang="en-US" sz="2000" dirty="0" smtClean="0"/>
              <a:t>?</a:t>
            </a:r>
          </a:p>
          <a:p>
            <a:pPr marL="571500" indent="-457200">
              <a:buClr>
                <a:schemeClr val="tx1"/>
              </a:buClr>
              <a:buFont typeface="+mj-lt"/>
              <a:buAutoNum type="arabicPeriod"/>
            </a:pPr>
            <a:r>
              <a:rPr lang="en-US" sz="2000" dirty="0"/>
              <a:t>Suicides because of AI </a:t>
            </a:r>
            <a:endParaRPr lang="en-US" sz="2000" dirty="0" smtClean="0"/>
          </a:p>
          <a:p>
            <a:pPr marL="571500" indent="-457200">
              <a:buClr>
                <a:schemeClr val="tx1"/>
              </a:buClr>
              <a:buFont typeface="+mj-lt"/>
              <a:buAutoNum type="arabicPeriod"/>
            </a:pPr>
            <a:r>
              <a:rPr lang="en-US" sz="2000" dirty="0"/>
              <a:t>SEVERAL TYPES  OF DISADVANTAGE OF </a:t>
            </a:r>
            <a:r>
              <a:rPr lang="en-US" sz="2000" dirty="0" smtClean="0"/>
              <a:t>AI</a:t>
            </a:r>
            <a:endParaRPr lang="en-US" sz="2000" dirty="0" smtClean="0">
              <a:effectLst>
                <a:outerShdw blurRad="38100" dist="38100" dir="2700000" algn="tl">
                  <a:srgbClr val="000000">
                    <a:alpha val="43137"/>
                  </a:srgbClr>
                </a:outerShdw>
              </a:effectLst>
            </a:endParaRPr>
          </a:p>
          <a:p>
            <a:pPr marL="571500" indent="-457200">
              <a:buClr>
                <a:schemeClr val="tx1"/>
              </a:buClr>
              <a:buFont typeface="+mj-lt"/>
              <a:buAutoNum type="arabicPeriod"/>
            </a:pPr>
            <a:r>
              <a:rPr lang="en-US" sz="2000" dirty="0"/>
              <a:t>Job displacement and </a:t>
            </a:r>
            <a:r>
              <a:rPr lang="en-US" sz="2000" dirty="0" smtClean="0"/>
              <a:t>bias</a:t>
            </a:r>
          </a:p>
          <a:p>
            <a:pPr marL="571500" indent="-457200">
              <a:buClr>
                <a:schemeClr val="tx1"/>
              </a:buClr>
              <a:buFont typeface="+mj-lt"/>
              <a:buAutoNum type="arabicPeriod"/>
            </a:pPr>
            <a:r>
              <a:rPr lang="en-US" sz="2000" dirty="0"/>
              <a:t>Privacy and </a:t>
            </a:r>
            <a:r>
              <a:rPr lang="en-US" sz="2000" dirty="0" smtClean="0"/>
              <a:t>Deep Fakes</a:t>
            </a:r>
          </a:p>
          <a:p>
            <a:pPr marL="571500" indent="-457200">
              <a:buClr>
                <a:schemeClr val="tx1"/>
              </a:buClr>
              <a:buFont typeface="+mj-lt"/>
              <a:buAutoNum type="arabicPeriod"/>
            </a:pPr>
            <a:r>
              <a:rPr lang="en-US" sz="2000" dirty="0"/>
              <a:t>Persuasive AI and </a:t>
            </a:r>
            <a:r>
              <a:rPr lang="en-US" sz="2000" dirty="0" err="1" smtClean="0"/>
              <a:t>Weaponization</a:t>
            </a:r>
            <a:endParaRPr lang="en-US" sz="2000" dirty="0" smtClean="0"/>
          </a:p>
          <a:p>
            <a:pPr marL="571500" indent="-457200">
              <a:buClr>
                <a:schemeClr val="tx1"/>
              </a:buClr>
              <a:buFont typeface="+mj-lt"/>
              <a:buAutoNum type="arabicPeriod"/>
            </a:pPr>
            <a:r>
              <a:rPr lang="en-US" sz="2000" dirty="0"/>
              <a:t>Ethical and Power – </a:t>
            </a:r>
            <a:r>
              <a:rPr lang="en-US" sz="2000" dirty="0" smtClean="0"/>
              <a:t>Seeking</a:t>
            </a:r>
          </a:p>
          <a:p>
            <a:pPr marL="571500" indent="-457200">
              <a:buClr>
                <a:schemeClr val="tx1"/>
              </a:buClr>
              <a:buFont typeface="+mj-lt"/>
              <a:buAutoNum type="arabicPeriod"/>
            </a:pPr>
            <a:r>
              <a:rPr lang="en-US" sz="2000" dirty="0" smtClean="0"/>
              <a:t>Conclusion </a:t>
            </a:r>
          </a:p>
          <a:p>
            <a:pPr marL="571500" indent="-457200">
              <a:buClr>
                <a:schemeClr val="tx1"/>
              </a:buClr>
              <a:buFont typeface="+mj-lt"/>
              <a:buAutoNum type="arabicPeriod"/>
            </a:pPr>
            <a:r>
              <a:rPr lang="en-US" sz="2000" dirty="0" smtClean="0"/>
              <a:t>Thank you </a:t>
            </a:r>
          </a:p>
          <a:p>
            <a:pPr marL="571500" indent="-457200">
              <a:buFont typeface="+mj-lt"/>
              <a:buAutoNum type="arabicPeriod"/>
            </a:pPr>
            <a:endParaRPr lang="en-IN" sz="2000" u="sng" dirty="0">
              <a:solidFill>
                <a:srgbClr val="AA2804"/>
              </a:solidFill>
              <a:effectLst>
                <a:outerShdw blurRad="38100" dist="38100" dir="2700000" algn="tl">
                  <a:srgbClr val="000000">
                    <a:alpha val="43137"/>
                  </a:srgbClr>
                </a:outerShdw>
              </a:effectLst>
            </a:endParaRPr>
          </a:p>
          <a:p>
            <a:pPr marL="571500" indent="-457200">
              <a:buFont typeface="+mj-lt"/>
              <a:buAutoNum type="arabicPeriod"/>
            </a:pPr>
            <a:endParaRPr lang="en-IN" sz="2000" u="sng" dirty="0"/>
          </a:p>
          <a:p>
            <a:pPr marL="571500" indent="-457200">
              <a:buFont typeface="+mj-lt"/>
              <a:buAutoNum type="arabicPeriod"/>
            </a:pPr>
            <a:endParaRPr lang="en-US" sz="2000" b="1" dirty="0" smtClean="0"/>
          </a:p>
          <a:p>
            <a:pPr marL="571500" indent="-457200">
              <a:buFont typeface="+mj-lt"/>
              <a:buAutoNum type="arabicPeriod"/>
            </a:pPr>
            <a:endParaRPr lang="en-US" sz="2000" u="sng" dirty="0" smtClean="0"/>
          </a:p>
          <a:p>
            <a:pPr marL="571500" indent="-457200">
              <a:buFont typeface="+mj-lt"/>
              <a:buAutoNum type="arabicPeriod"/>
            </a:pPr>
            <a:endParaRPr lang="en-IN" sz="1900" dirty="0" smtClean="0"/>
          </a:p>
          <a:p>
            <a:pPr marL="571500" indent="-457200">
              <a:buFont typeface="+mj-lt"/>
              <a:buAutoNum type="arabicPeriod"/>
            </a:pPr>
            <a:endParaRPr lang="en-US" sz="1900" dirty="0" smtClean="0"/>
          </a:p>
          <a:p>
            <a:pPr marL="571500" indent="-457200">
              <a:buFont typeface="+mj-lt"/>
              <a:buAutoNum type="arabicPeriod"/>
            </a:pPr>
            <a:endParaRPr lang="en-US" dirty="0" smtClean="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23" y="404664"/>
            <a:ext cx="7772400" cy="594360"/>
          </a:xfrm>
        </p:spPr>
        <p:txBody>
          <a:bodyPr/>
          <a:lstStyle/>
          <a:p>
            <a:r>
              <a:rPr lang="en-US" sz="2900" dirty="0" smtClean="0">
                <a:solidFill>
                  <a:schemeClr val="tx1"/>
                </a:solidFill>
              </a:rPr>
              <a:t>Here are some questions for you:</a:t>
            </a:r>
            <a:endParaRPr lang="en-IN" sz="2900" dirty="0">
              <a:solidFill>
                <a:schemeClr val="tx1"/>
              </a:solidFill>
            </a:endParaRPr>
          </a:p>
        </p:txBody>
      </p:sp>
      <p:sp>
        <p:nvSpPr>
          <p:cNvPr id="4" name="Text Placeholder 3"/>
          <p:cNvSpPr>
            <a:spLocks noGrp="1"/>
          </p:cNvSpPr>
          <p:nvPr>
            <p:ph type="body" sz="half" idx="2"/>
          </p:nvPr>
        </p:nvSpPr>
        <p:spPr>
          <a:xfrm>
            <a:off x="1" y="1412776"/>
            <a:ext cx="6084168" cy="5445224"/>
          </a:xfrm>
        </p:spPr>
        <p:txBody>
          <a:bodyPr>
            <a:normAutofit/>
          </a:bodyPr>
          <a:lstStyle/>
          <a:p>
            <a:pPr marL="285750" indent="-285750" algn="l">
              <a:lnSpc>
                <a:spcPct val="200000"/>
              </a:lnSpc>
              <a:buFont typeface="Wingdings" panose="05000000000000000000" pitchFamily="2" charset="2"/>
              <a:buChar char="Ø"/>
            </a:pPr>
            <a:r>
              <a:rPr lang="en-US" sz="1900" dirty="0" smtClean="0"/>
              <a:t>Do you know when AI was discovered?</a:t>
            </a:r>
          </a:p>
          <a:p>
            <a:pPr marL="285750" indent="-285750" algn="l">
              <a:lnSpc>
                <a:spcPct val="200000"/>
              </a:lnSpc>
              <a:buFont typeface="Wingdings" panose="05000000000000000000" pitchFamily="2" charset="2"/>
              <a:buChar char="Ø"/>
            </a:pPr>
            <a:r>
              <a:rPr lang="en-US" sz="1900" dirty="0" smtClean="0"/>
              <a:t>Do you know why AI was discovered? To help human or to destroy human?</a:t>
            </a:r>
          </a:p>
          <a:p>
            <a:pPr marL="285750" indent="-285750" algn="l">
              <a:lnSpc>
                <a:spcPct val="200000"/>
              </a:lnSpc>
              <a:buFont typeface="Wingdings" panose="05000000000000000000" pitchFamily="2" charset="2"/>
              <a:buChar char="Ø"/>
            </a:pPr>
            <a:r>
              <a:rPr lang="en-US" sz="1900" dirty="0" smtClean="0"/>
              <a:t>Does AI help you?</a:t>
            </a:r>
          </a:p>
          <a:p>
            <a:pPr marL="285750" indent="-285750" algn="l">
              <a:lnSpc>
                <a:spcPct val="200000"/>
              </a:lnSpc>
              <a:buFont typeface="Wingdings" panose="05000000000000000000" pitchFamily="2" charset="2"/>
              <a:buChar char="Ø"/>
            </a:pPr>
            <a:r>
              <a:rPr lang="en-US" sz="1900" dirty="0" smtClean="0"/>
              <a:t>When was the first time you find that AI is destroying you?</a:t>
            </a:r>
            <a:endParaRPr lang="en-IN" sz="1900" dirty="0"/>
          </a:p>
        </p:txBody>
      </p:sp>
      <p:pic>
        <p:nvPicPr>
          <p:cNvPr id="1026" name="Picture 2"/>
          <p:cNvPicPr>
            <a:picLocks noGrp="1" noChangeAspect="1" noChangeArrowheads="1"/>
          </p:cNvPicPr>
          <p:nvPr>
            <p:ph sz="quarter" idx="13"/>
          </p:nvPr>
        </p:nvPicPr>
        <p:blipFill>
          <a:blip r:embed="rId2" cstate="print">
            <a:extLst>
              <a:ext uri="{28A0092B-C50C-407E-A947-70E740481C1C}">
                <a14:useLocalDpi xmlns:a14="http://schemas.microsoft.com/office/drawing/2010/main" val="0"/>
              </a:ext>
            </a:extLst>
          </a:blip>
          <a:stretch>
            <a:fillRect/>
          </a:stretch>
        </p:blipFill>
        <p:spPr bwMode="auto">
          <a:xfrm>
            <a:off x="5868144" y="1196752"/>
            <a:ext cx="2523034" cy="3100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7" y="260648"/>
            <a:ext cx="6088455" cy="594360"/>
          </a:xfrm>
        </p:spPr>
        <p:txBody>
          <a:bodyPr/>
          <a:lstStyle/>
          <a:p>
            <a:r>
              <a:rPr lang="en-US" sz="2900" b="0" u="sng" dirty="0" smtClean="0">
                <a:solidFill>
                  <a:schemeClr val="tx1"/>
                </a:solidFill>
              </a:rPr>
              <a:t>HERE IS THE CLARIFICATION:</a:t>
            </a:r>
            <a:endParaRPr lang="en-IN" sz="2900" b="0" u="sng" dirty="0">
              <a:solidFill>
                <a:schemeClr val="tx1"/>
              </a:solidFill>
            </a:endParaRPr>
          </a:p>
        </p:txBody>
      </p:sp>
      <p:sp>
        <p:nvSpPr>
          <p:cNvPr id="3" name="Text Placeholder 2"/>
          <p:cNvSpPr>
            <a:spLocks noGrp="1"/>
          </p:cNvSpPr>
          <p:nvPr>
            <p:ph type="body" sz="half" idx="2"/>
          </p:nvPr>
        </p:nvSpPr>
        <p:spPr>
          <a:xfrm flipH="1">
            <a:off x="323528" y="980728"/>
            <a:ext cx="5688632" cy="5472608"/>
          </a:xfrm>
        </p:spPr>
        <p:txBody>
          <a:bodyPr>
            <a:normAutofit/>
          </a:bodyPr>
          <a:lstStyle/>
          <a:p>
            <a:pPr marL="285750" indent="-285750" algn="l">
              <a:buFont typeface="Arial" panose="020B0604020202020204" pitchFamily="34" charset="0"/>
              <a:buChar char="•"/>
            </a:pPr>
            <a:r>
              <a:rPr lang="en-US" sz="1900" dirty="0" smtClean="0"/>
              <a:t>AI was discovered in 1956, aimed to find </a:t>
            </a:r>
            <a:r>
              <a:rPr lang="en-US" sz="1900" dirty="0"/>
              <a:t>“how to make machines use language, form abstractions and concepts, solve kinds of problems now reserved for humans and </a:t>
            </a:r>
            <a:r>
              <a:rPr lang="en-US" sz="1900" dirty="0" smtClean="0"/>
              <a:t>improve </a:t>
            </a:r>
            <a:r>
              <a:rPr lang="en-US" sz="1900" dirty="0"/>
              <a:t>themselves</a:t>
            </a:r>
            <a:r>
              <a:rPr lang="en-US" sz="1900" dirty="0" smtClean="0"/>
              <a:t>.”</a:t>
            </a:r>
          </a:p>
          <a:p>
            <a:pPr marL="285750" indent="-285750" algn="l">
              <a:buFont typeface="Arial" panose="020B0604020202020204" pitchFamily="34" charset="0"/>
              <a:buChar char="•"/>
            </a:pPr>
            <a:endParaRPr lang="en-US" sz="1900" dirty="0" smtClean="0"/>
          </a:p>
          <a:p>
            <a:pPr marL="285750" indent="-285750" algn="l">
              <a:buFont typeface="Arial" panose="020B0604020202020204" pitchFamily="34" charset="0"/>
              <a:buChar char="•"/>
            </a:pPr>
            <a:r>
              <a:rPr lang="en-US" sz="1900" b="1" dirty="0" smtClean="0"/>
              <a:t>AI was made to make work easier for humans:</a:t>
            </a:r>
          </a:p>
          <a:p>
            <a:r>
              <a:rPr lang="en-US" sz="1900" b="1" u="sng" dirty="0" smtClean="0"/>
              <a:t>LOOK “HOW”:</a:t>
            </a:r>
          </a:p>
          <a:p>
            <a:endParaRPr lang="en-US" sz="1900" b="1" u="sng" dirty="0" smtClean="0"/>
          </a:p>
          <a:p>
            <a:pPr marL="285750" indent="-285750" algn="l">
              <a:lnSpc>
                <a:spcPct val="150000"/>
              </a:lnSpc>
              <a:buFont typeface="Arial" panose="020B0604020202020204" pitchFamily="34" charset="0"/>
              <a:buChar char="•"/>
            </a:pPr>
            <a:r>
              <a:rPr lang="en-US" sz="1900" u="sng" dirty="0" smtClean="0"/>
              <a:t>AI IS IMPROVING DAILY LIFE: </a:t>
            </a:r>
          </a:p>
          <a:p>
            <a:pPr marL="285750" indent="-285750" algn="l">
              <a:buFont typeface="Arial" panose="020B0604020202020204" pitchFamily="34" charset="0"/>
              <a:buChar char="•"/>
            </a:pPr>
            <a:r>
              <a:rPr lang="en-US" sz="1900" dirty="0" smtClean="0"/>
              <a:t>From the moment you wake up, you’re likely interacting with AI.</a:t>
            </a:r>
          </a:p>
          <a:p>
            <a:pPr marL="285750" indent="-285750" algn="l">
              <a:buFont typeface="Arial" panose="020B0604020202020204" pitchFamily="34" charset="0"/>
              <a:buChar char="•"/>
            </a:pPr>
            <a:r>
              <a:rPr lang="en-US" sz="1900" dirty="0" smtClean="0"/>
              <a:t>Voice assistants like </a:t>
            </a:r>
            <a:r>
              <a:rPr lang="en-US" sz="1900" dirty="0" err="1"/>
              <a:t>S</a:t>
            </a:r>
            <a:r>
              <a:rPr lang="en-US" sz="1900" dirty="0" err="1" smtClean="0"/>
              <a:t>iri</a:t>
            </a:r>
            <a:r>
              <a:rPr lang="en-US" sz="1900" dirty="0" smtClean="0"/>
              <a:t> or </a:t>
            </a:r>
            <a:r>
              <a:rPr lang="en-US" sz="1900" dirty="0" err="1" smtClean="0"/>
              <a:t>Alexa</a:t>
            </a:r>
            <a:r>
              <a:rPr lang="en-US" sz="1900" dirty="0" smtClean="0"/>
              <a:t> use Ai to understand your commands.</a:t>
            </a:r>
          </a:p>
          <a:p>
            <a:pPr marL="285750" indent="-285750" algn="l">
              <a:buFont typeface="Arial" panose="020B0604020202020204" pitchFamily="34" charset="0"/>
              <a:buChar char="•"/>
            </a:pPr>
            <a:r>
              <a:rPr lang="en-US" sz="1900" dirty="0" smtClean="0"/>
              <a:t>Navigation apps like Google Maps use AI to analyze traffic and suggest the best route.</a:t>
            </a:r>
            <a:endParaRPr lang="en-IN" sz="1900" dirty="0"/>
          </a:p>
        </p:txBody>
      </p:sp>
      <p:pic>
        <p:nvPicPr>
          <p:cNvPr id="2053" name="Picture 5"/>
          <p:cNvPicPr>
            <a:picLocks noGrp="1" noChangeAspect="1" noChangeArrowheads="1"/>
          </p:cNvPicPr>
          <p:nvPr>
            <p:ph sz="quarter" idx="13"/>
          </p:nvPr>
        </p:nvPicPr>
        <p:blipFill>
          <a:blip r:embed="rId2" cstate="print">
            <a:extLst>
              <a:ext uri="{28A0092B-C50C-407E-A947-70E740481C1C}">
                <a14:useLocalDpi xmlns:a14="http://schemas.microsoft.com/office/drawing/2010/main" val="0"/>
              </a:ext>
            </a:extLst>
          </a:blip>
          <a:stretch>
            <a:fillRect/>
          </a:stretch>
        </p:blipFill>
        <p:spPr bwMode="auto">
          <a:xfrm>
            <a:off x="5940152" y="980728"/>
            <a:ext cx="2376263" cy="23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188640"/>
            <a:ext cx="6336704" cy="432048"/>
          </a:xfrm>
        </p:spPr>
        <p:txBody>
          <a:bodyPr>
            <a:normAutofit fontScale="90000"/>
          </a:bodyPr>
          <a:lstStyle/>
          <a:p>
            <a:r>
              <a:rPr lang="en-US" sz="3200" u="sng" dirty="0" smtClean="0">
                <a:solidFill>
                  <a:schemeClr val="tx1"/>
                </a:solidFill>
              </a:rPr>
              <a:t>AI in healthcare and </a:t>
            </a:r>
            <a:r>
              <a:rPr lang="en-IN" sz="3200" u="sng" dirty="0" smtClean="0">
                <a:solidFill>
                  <a:schemeClr val="tx1"/>
                </a:solidFill>
              </a:rPr>
              <a:t>Cyber security</a:t>
            </a:r>
            <a:r>
              <a:rPr lang="en-IN" sz="3200" u="sng" dirty="0">
                <a:solidFill>
                  <a:schemeClr val="tx1"/>
                </a:solidFill>
              </a:rPr>
              <a:t>:</a:t>
            </a:r>
          </a:p>
        </p:txBody>
      </p:sp>
      <p:sp>
        <p:nvSpPr>
          <p:cNvPr id="3" name="Text Placeholder 2"/>
          <p:cNvSpPr>
            <a:spLocks noGrp="1"/>
          </p:cNvSpPr>
          <p:nvPr>
            <p:ph type="body" idx="1"/>
          </p:nvPr>
        </p:nvSpPr>
        <p:spPr>
          <a:xfrm>
            <a:off x="323528" y="4437112"/>
            <a:ext cx="3744416" cy="1440160"/>
          </a:xfrm>
        </p:spPr>
        <p:txBody>
          <a:bodyPr>
            <a:normAutofit fontScale="92500" lnSpcReduction="10000"/>
          </a:bodyPr>
          <a:lstStyle/>
          <a:p>
            <a:r>
              <a:rPr lang="en-US" b="0" dirty="0">
                <a:solidFill>
                  <a:schemeClr val="tx1"/>
                </a:solidFill>
              </a:rPr>
              <a:t>AI helps doctors analyze medical images, like X-rays and MRIs, to detect diseases earlier and more accurately than the human </a:t>
            </a:r>
            <a:r>
              <a:rPr lang="en-US" b="0" dirty="0" smtClean="0">
                <a:solidFill>
                  <a:schemeClr val="tx1"/>
                </a:solidFill>
              </a:rPr>
              <a:t>eye might </a:t>
            </a:r>
            <a:r>
              <a:rPr lang="en-US" b="0" dirty="0">
                <a:solidFill>
                  <a:schemeClr val="tx1"/>
                </a:solidFill>
              </a:rPr>
              <a:t>catch. </a:t>
            </a:r>
            <a:endParaRPr lang="en-IN" dirty="0">
              <a:solidFill>
                <a:schemeClr val="tx1"/>
              </a:solidFill>
            </a:endParaRPr>
          </a:p>
        </p:txBody>
      </p:sp>
      <p:pic>
        <p:nvPicPr>
          <p:cNvPr id="3074"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323527" y="764704"/>
            <a:ext cx="3888433"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Placeholder 4"/>
          <p:cNvSpPr>
            <a:spLocks noGrp="1"/>
          </p:cNvSpPr>
          <p:nvPr>
            <p:ph type="body" sz="quarter" idx="3"/>
          </p:nvPr>
        </p:nvSpPr>
        <p:spPr>
          <a:xfrm>
            <a:off x="4427984" y="4437112"/>
            <a:ext cx="3672408" cy="1440160"/>
          </a:xfrm>
        </p:spPr>
        <p:txBody>
          <a:bodyPr>
            <a:normAutofit fontScale="92500" lnSpcReduction="10000"/>
          </a:bodyPr>
          <a:lstStyle/>
          <a:p>
            <a:r>
              <a:rPr lang="en-US" b="0" dirty="0"/>
              <a:t> </a:t>
            </a:r>
            <a:r>
              <a:rPr lang="en-US" b="0" dirty="0">
                <a:solidFill>
                  <a:schemeClr val="tx1"/>
                </a:solidFill>
              </a:rPr>
              <a:t>AI systems continuously monitor and analyze network traffic to quickly identify and respond to </a:t>
            </a:r>
            <a:r>
              <a:rPr lang="en-US" b="0" dirty="0" smtClean="0">
                <a:solidFill>
                  <a:schemeClr val="tx1"/>
                </a:solidFill>
              </a:rPr>
              <a:t>cyber attacks </a:t>
            </a:r>
            <a:r>
              <a:rPr lang="en-US" b="0" dirty="0">
                <a:solidFill>
                  <a:schemeClr val="tx1"/>
                </a:solidFill>
              </a:rPr>
              <a:t>and other threats, protecting digital assets.</a:t>
            </a:r>
            <a:endParaRPr lang="en-IN" dirty="0">
              <a:solidFill>
                <a:schemeClr val="tx1"/>
              </a:solidFill>
            </a:endParaRPr>
          </a:p>
        </p:txBody>
      </p:sp>
      <p:pic>
        <p:nvPicPr>
          <p:cNvPr id="3075" name="Picture 3"/>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4427538" y="764704"/>
            <a:ext cx="3600846" cy="3240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7609656" cy="562074"/>
          </a:xfrm>
        </p:spPr>
        <p:txBody>
          <a:bodyPr>
            <a:normAutofit fontScale="90000"/>
          </a:bodyPr>
          <a:lstStyle/>
          <a:p>
            <a:r>
              <a:rPr lang="en-US" sz="3200" u="sng" dirty="0" smtClean="0">
                <a:solidFill>
                  <a:schemeClr val="tx1"/>
                </a:solidFill>
              </a:rPr>
              <a:t>AI in education  and </a:t>
            </a:r>
            <a:r>
              <a:rPr lang="en-US" sz="3200" u="sng" dirty="0">
                <a:solidFill>
                  <a:schemeClr val="tx1"/>
                </a:solidFill>
              </a:rPr>
              <a:t>Environmental </a:t>
            </a:r>
            <a:r>
              <a:rPr lang="en-US" sz="3200" u="sng" dirty="0" smtClean="0">
                <a:solidFill>
                  <a:schemeClr val="tx1"/>
                </a:solidFill>
              </a:rPr>
              <a:t>management:</a:t>
            </a:r>
            <a:endParaRPr lang="en-IN" sz="3200" u="sng" dirty="0">
              <a:solidFill>
                <a:schemeClr val="tx1"/>
              </a:solidFill>
            </a:endParaRPr>
          </a:p>
        </p:txBody>
      </p:sp>
      <p:sp>
        <p:nvSpPr>
          <p:cNvPr id="3" name="Text Placeholder 2"/>
          <p:cNvSpPr>
            <a:spLocks noGrp="1"/>
          </p:cNvSpPr>
          <p:nvPr>
            <p:ph type="body" idx="1"/>
          </p:nvPr>
        </p:nvSpPr>
        <p:spPr>
          <a:xfrm>
            <a:off x="467544" y="4077072"/>
            <a:ext cx="3672408" cy="2448272"/>
          </a:xfrm>
        </p:spPr>
        <p:txBody>
          <a:bodyPr>
            <a:normAutofit/>
          </a:bodyPr>
          <a:lstStyle/>
          <a:p>
            <a:r>
              <a:rPr lang="en-US" b="0" dirty="0" smtClean="0">
                <a:solidFill>
                  <a:schemeClr val="tx1"/>
                </a:solidFill>
              </a:rPr>
              <a:t>AI provides </a:t>
            </a:r>
            <a:r>
              <a:rPr lang="en-US" b="0" dirty="0">
                <a:solidFill>
                  <a:schemeClr val="tx1"/>
                </a:solidFill>
              </a:rPr>
              <a:t>personalized learning paths for students, automates administrative tasks for teachers, and creates more accessible and engaging learning materials.</a:t>
            </a:r>
          </a:p>
          <a:p>
            <a:endParaRPr lang="en-IN" dirty="0"/>
          </a:p>
        </p:txBody>
      </p:sp>
      <p:pic>
        <p:nvPicPr>
          <p:cNvPr id="4098"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7544" y="1196752"/>
            <a:ext cx="3815655" cy="288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Placeholder 4"/>
          <p:cNvSpPr>
            <a:spLocks noGrp="1"/>
          </p:cNvSpPr>
          <p:nvPr>
            <p:ph type="body" sz="quarter" idx="3"/>
          </p:nvPr>
        </p:nvSpPr>
        <p:spPr>
          <a:xfrm>
            <a:off x="4499992" y="4409728"/>
            <a:ext cx="3816424" cy="2448272"/>
          </a:xfrm>
        </p:spPr>
        <p:txBody>
          <a:bodyPr>
            <a:normAutofit/>
          </a:bodyPr>
          <a:lstStyle/>
          <a:p>
            <a:r>
              <a:rPr lang="en-US" b="0" dirty="0" smtClean="0"/>
              <a:t> </a:t>
            </a:r>
            <a:r>
              <a:rPr lang="en-US" b="0" dirty="0">
                <a:solidFill>
                  <a:schemeClr val="tx1"/>
                </a:solidFill>
              </a:rPr>
              <a:t>AI analyzes data from satellites and sensors to monitor environmental issues like plastic waste, climate change effects, and wildlife patterns.</a:t>
            </a:r>
          </a:p>
          <a:p>
            <a:r>
              <a:rPr lang="en-US" dirty="0"/>
              <a:t/>
            </a:r>
            <a:br>
              <a:rPr lang="en-US" dirty="0"/>
            </a:br>
            <a:endParaRPr lang="en-IN" dirty="0"/>
          </a:p>
        </p:txBody>
      </p:sp>
      <p:pic>
        <p:nvPicPr>
          <p:cNvPr id="4099" name="Picture 3"/>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4500563" y="1196752"/>
            <a:ext cx="3743325" cy="2880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u="sng" dirty="0" smtClean="0">
                <a:solidFill>
                  <a:schemeClr val="tx1"/>
                </a:solidFill>
              </a:rPr>
              <a:t> </a:t>
            </a:r>
            <a:r>
              <a:rPr lang="en-US" sz="2900" u="sng" dirty="0" smtClean="0">
                <a:solidFill>
                  <a:schemeClr val="tx1"/>
                </a:solidFill>
              </a:rPr>
              <a:t>NEW  JOB  OPPORTUNITIES:</a:t>
            </a:r>
            <a:endParaRPr lang="en-IN" sz="2900" u="sng" dirty="0">
              <a:solidFill>
                <a:schemeClr val="tx1"/>
              </a:solidFill>
            </a:endParaRPr>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386840" y="1600200"/>
            <a:ext cx="576072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2"/>
          <p:cNvSpPr>
            <a:spLocks noGrp="1"/>
          </p:cNvSpPr>
          <p:nvPr>
            <p:ph type="body" sz="half" idx="4294967295"/>
          </p:nvPr>
        </p:nvSpPr>
        <p:spPr>
          <a:xfrm>
            <a:off x="0" y="1196975"/>
            <a:ext cx="5113338" cy="5400675"/>
          </a:xfrm>
        </p:spPr>
        <p:txBody>
          <a:bodyPr>
            <a:normAutofit/>
          </a:bodyPr>
          <a:lstStyle/>
          <a:p>
            <a:pPr algn="l">
              <a:lnSpc>
                <a:spcPct val="150000"/>
              </a:lnSpc>
            </a:pPr>
            <a:endParaRPr lang="en-IN" sz="2000" dirty="0"/>
          </a:p>
          <a:p>
            <a:pPr marL="285750" indent="-285750">
              <a:buFont typeface="Wingdings" panose="05000000000000000000" pitchFamily="2" charset="2"/>
              <a:buChar char="§"/>
            </a:pPr>
            <a:endParaRPr lang="en-I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692696"/>
            <a:ext cx="7632848" cy="1066130"/>
          </a:xfrm>
        </p:spPr>
        <p:txBody>
          <a:bodyPr>
            <a:normAutofit/>
          </a:bodyPr>
          <a:lstStyle/>
          <a:p>
            <a:r>
              <a:rPr lang="en-US" sz="2900" b="1" dirty="0" smtClean="0">
                <a:solidFill>
                  <a:schemeClr val="tx1"/>
                </a:solidFill>
              </a:rPr>
              <a:t>But, Now we have to find out why people are sacred of AI?</a:t>
            </a:r>
            <a:endParaRPr lang="en-IN" sz="2900" b="1" dirty="0">
              <a:solidFill>
                <a:schemeClr val="tx1"/>
              </a:solidFill>
            </a:endParaRPr>
          </a:p>
        </p:txBody>
      </p:sp>
      <p:pic>
        <p:nvPicPr>
          <p:cNvPr id="1026"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2432077" y="2165377"/>
            <a:ext cx="3670246" cy="367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4221088"/>
            <a:ext cx="7416824" cy="2880320"/>
          </a:xfrm>
        </p:spPr>
        <p:txBody>
          <a:bodyPr>
            <a:normAutofit/>
          </a:bodyPr>
          <a:lstStyle/>
          <a:p>
            <a:r>
              <a:rPr lang="en-US" sz="1900" dirty="0">
                <a:solidFill>
                  <a:schemeClr val="tx1"/>
                </a:solidFill>
              </a:rPr>
              <a:t>A14-year-old teen from </a:t>
            </a:r>
            <a:r>
              <a:rPr lang="en-US" sz="1900" dirty="0">
                <a:solidFill>
                  <a:schemeClr val="tx1"/>
                </a:solidFill>
                <a:hlinkClick r:id="rId2"/>
              </a:rPr>
              <a:t>Florida</a:t>
            </a:r>
            <a:r>
              <a:rPr lang="en-US" sz="1900" dirty="0">
                <a:solidFill>
                  <a:schemeClr val="tx1"/>
                </a:solidFill>
              </a:rPr>
              <a:t> took his own life after having a conversation with “</a:t>
            </a:r>
            <a:r>
              <a:rPr lang="en-US" sz="1900" dirty="0" err="1">
                <a:solidFill>
                  <a:schemeClr val="tx1"/>
                </a:solidFill>
              </a:rPr>
              <a:t>Daenerys</a:t>
            </a:r>
            <a:r>
              <a:rPr lang="en-US" sz="1900" dirty="0">
                <a:solidFill>
                  <a:schemeClr val="tx1"/>
                </a:solidFill>
              </a:rPr>
              <a:t> </a:t>
            </a:r>
            <a:r>
              <a:rPr lang="en-US" sz="1900" dirty="0" err="1">
                <a:solidFill>
                  <a:schemeClr val="tx1"/>
                </a:solidFill>
              </a:rPr>
              <a:t>Targaryen</a:t>
            </a:r>
            <a:r>
              <a:rPr lang="en-US" sz="1900" dirty="0">
                <a:solidFill>
                  <a:schemeClr val="tx1"/>
                </a:solidFill>
              </a:rPr>
              <a:t> (</a:t>
            </a:r>
            <a:r>
              <a:rPr lang="en-US" sz="1900" dirty="0" err="1">
                <a:solidFill>
                  <a:schemeClr val="tx1"/>
                </a:solidFill>
              </a:rPr>
              <a:t>Dany</a:t>
            </a:r>
            <a:r>
              <a:rPr lang="en-US" sz="1900" dirty="0">
                <a:solidFill>
                  <a:schemeClr val="tx1"/>
                </a:solidFill>
              </a:rPr>
              <a:t>)” - a life-like AI </a:t>
            </a:r>
            <a:r>
              <a:rPr lang="en-US" sz="1900" dirty="0" smtClean="0">
                <a:solidFill>
                  <a:schemeClr val="tx1"/>
                </a:solidFill>
              </a:rPr>
              <a:t>chat bot</a:t>
            </a:r>
            <a:r>
              <a:rPr lang="en-US" sz="1900" dirty="0">
                <a:solidFill>
                  <a:schemeClr val="tx1"/>
                </a:solidFill>
              </a:rPr>
              <a:t>. Reportedly, he spent months talking with “</a:t>
            </a:r>
            <a:r>
              <a:rPr lang="en-US" sz="1900" dirty="0" err="1">
                <a:solidFill>
                  <a:schemeClr val="tx1"/>
                </a:solidFill>
              </a:rPr>
              <a:t>Dany</a:t>
            </a:r>
            <a:r>
              <a:rPr lang="en-US" sz="1900" dirty="0">
                <a:solidFill>
                  <a:schemeClr val="tx1"/>
                </a:solidFill>
              </a:rPr>
              <a:t>” on various topics, at times of a </a:t>
            </a:r>
            <a:r>
              <a:rPr lang="en-US" sz="1900" dirty="0" smtClean="0">
                <a:solidFill>
                  <a:schemeClr val="tx1"/>
                </a:solidFill>
              </a:rPr>
              <a:t>romantic </a:t>
            </a:r>
            <a:r>
              <a:rPr lang="en-US" sz="1900" dirty="0">
                <a:solidFill>
                  <a:schemeClr val="tx1"/>
                </a:solidFill>
              </a:rPr>
              <a:t>nature. During that period, he became increasingly withdrawn, and eventually, he took his own life to be with “her”.</a:t>
            </a:r>
            <a:br>
              <a:rPr lang="en-US" sz="1900" dirty="0">
                <a:solidFill>
                  <a:schemeClr val="tx1"/>
                </a:solidFill>
              </a:rPr>
            </a:br>
            <a:r>
              <a:rPr lang="en-US" sz="1900" dirty="0">
                <a:solidFill>
                  <a:schemeClr val="tx1"/>
                </a:solidFill>
              </a:rPr>
              <a:t/>
            </a:r>
            <a:br>
              <a:rPr lang="en-US" sz="1900" dirty="0">
                <a:solidFill>
                  <a:schemeClr val="tx1"/>
                </a:solidFill>
              </a:rPr>
            </a:br>
            <a:endParaRPr lang="en-IN" sz="1900" dirty="0">
              <a:solidFill>
                <a:schemeClr val="tx1"/>
              </a:solidFill>
            </a:endParaRPr>
          </a:p>
        </p:txBody>
      </p:sp>
      <p:pic>
        <p:nvPicPr>
          <p:cNvPr id="2051"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21933" y="1268760"/>
            <a:ext cx="5616624" cy="3077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195736" y="289097"/>
            <a:ext cx="3669018" cy="538609"/>
          </a:xfrm>
          <a:prstGeom prst="rect">
            <a:avLst/>
          </a:prstGeom>
        </p:spPr>
        <p:txBody>
          <a:bodyPr wrap="none">
            <a:spAutoFit/>
          </a:bodyPr>
          <a:lstStyle/>
          <a:p>
            <a:r>
              <a:rPr lang="en-US" sz="2900" u="sng" dirty="0" smtClean="0"/>
              <a:t>Suicides because of AI </a:t>
            </a:r>
            <a:endParaRPr lang="en-IN" sz="2900" u="sng"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Adjacency</Template>
  <TotalTime>78</TotalTime>
  <Words>879</Words>
  <Application>Microsoft Office PowerPoint</Application>
  <PresentationFormat>On-screen Show (4:3)</PresentationFormat>
  <Paragraphs>82</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Adjacency</vt:lpstr>
      <vt:lpstr>Guided by: Pro. Moxi Patel </vt:lpstr>
      <vt:lpstr>Outline</vt:lpstr>
      <vt:lpstr>Here are some questions for you:</vt:lpstr>
      <vt:lpstr>HERE IS THE CLARIFICATION:</vt:lpstr>
      <vt:lpstr>AI in healthcare and Cyber security:</vt:lpstr>
      <vt:lpstr>AI in education  and Environmental management:</vt:lpstr>
      <vt:lpstr> NEW  JOB  OPPORTUNITIES:</vt:lpstr>
      <vt:lpstr>But, Now we have to find out why people are sacred of AI?</vt:lpstr>
      <vt:lpstr>A14-year-old teen from Florida took his own life after having a conversation with “Daenerys Targaryen (Dany)” - a life-like AI chat bot. Reportedly, he spent months talking with “Dany” on various topics, at times of a romantic nature. During that period, he became increasingly withdrawn, and eventually, he took his own life to be with “her”.  </vt:lpstr>
      <vt:lpstr>AI chat gone wrong: Man kills mother, himself after Chat GPT friendship </vt:lpstr>
      <vt:lpstr>PowerPoint Presentation</vt:lpstr>
      <vt:lpstr>PowerPoint Presentation</vt:lpstr>
      <vt:lpstr>Job displacement and bias:</vt:lpstr>
      <vt:lpstr>Privacy and DeepFakes:</vt:lpstr>
      <vt:lpstr>Persuasive AI and Weaponization:</vt:lpstr>
      <vt:lpstr>Ethical and Power – Seeking:</vt:lpstr>
      <vt:lpstr>CONCLUSION:</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student</dc:creator>
  <cp:lastModifiedBy>student</cp:lastModifiedBy>
  <cp:revision>45</cp:revision>
  <dcterms:created xsi:type="dcterms:W3CDTF">2025-08-19T03:11:00Z</dcterms:created>
  <dcterms:modified xsi:type="dcterms:W3CDTF">2025-11-18T04:25:31Z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11630FB6D1024106A4A47DBF867431F3_12</vt:lpwstr>
  </property>
  <property fmtid="{D5CDD505-2E9C-101B-9397-08002B2CF9AE}" pid="3" name="KSOProductBuildVer">
    <vt:lpwstr>1033-12.2.0.22549</vt:lpwstr>
  </property>
</Properties>
</file>